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84" r:id="rId4"/>
    <p:sldId id="259" r:id="rId5"/>
    <p:sldId id="281" r:id="rId6"/>
    <p:sldId id="275" r:id="rId7"/>
    <p:sldId id="285" r:id="rId8"/>
    <p:sldId id="289" r:id="rId9"/>
    <p:sldId id="300" r:id="rId10"/>
    <p:sldId id="286" r:id="rId11"/>
    <p:sldId id="287" r:id="rId12"/>
    <p:sldId id="288" r:id="rId13"/>
    <p:sldId id="291" r:id="rId14"/>
    <p:sldId id="294" r:id="rId15"/>
    <p:sldId id="301" r:id="rId16"/>
    <p:sldId id="292" r:id="rId17"/>
    <p:sldId id="277" r:id="rId18"/>
    <p:sldId id="305" r:id="rId19"/>
    <p:sldId id="299" r:id="rId20"/>
    <p:sldId id="298" r:id="rId21"/>
    <p:sldId id="306" r:id="rId22"/>
    <p:sldId id="302" r:id="rId23"/>
    <p:sldId id="293" r:id="rId24"/>
    <p:sldId id="303" r:id="rId25"/>
    <p:sldId id="267" r:id="rId26"/>
    <p:sldId id="282" r:id="rId27"/>
    <p:sldId id="268" r:id="rId28"/>
    <p:sldId id="271" r:id="rId29"/>
    <p:sldId id="295" r:id="rId30"/>
    <p:sldId id="296" r:id="rId31"/>
    <p:sldId id="283" r:id="rId32"/>
    <p:sldId id="270" r:id="rId33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269"/>
    <a:srgbClr val="C4BD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4668" autoAdjust="0"/>
  </p:normalViewPr>
  <p:slideViewPr>
    <p:cSldViewPr>
      <p:cViewPr>
        <p:scale>
          <a:sx n="150" d="100"/>
          <a:sy n="150" d="100"/>
        </p:scale>
        <p:origin x="-732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DBB677-830C-4867-A5D1-B428B24BEAC9}" type="datetimeFigureOut">
              <a:rPr lang="ru-RU"/>
              <a:pPr>
                <a:defRPr/>
              </a:pPr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2283B9-FAB9-4D9C-ADCB-C4B0C7E8FA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66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4646509-941E-4D75-9BD8-54F361276888}" type="datetimeFigureOut">
              <a:rPr lang="ru-RU"/>
              <a:pPr>
                <a:defRPr/>
              </a:pPr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9664CE-BD6E-427E-B054-3A182A7B3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372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C6A46E-F518-4F53-BEA3-ADB390B63C7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F81153F-31D5-428C-82CE-9B47A41BC38D}" type="slidenum">
              <a:rPr lang="ru-RU" sz="1200">
                <a:latin typeface="+mn-lt"/>
              </a:rPr>
              <a:pPr algn="r">
                <a:defRPr/>
              </a:pPr>
              <a:t>12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AFC2CA8-629F-4BC6-AC0B-D8077A34B9EF}" type="slidenum">
              <a:rPr lang="ru-RU" sz="1200">
                <a:latin typeface="+mn-lt"/>
              </a:rPr>
              <a:pPr algn="r">
                <a:defRPr/>
              </a:pPr>
              <a:t>13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ECE2357-3962-4970-990E-FA8817BD0F16}" type="slidenum">
              <a:rPr lang="ru-RU" sz="1200">
                <a:latin typeface="+mn-lt"/>
              </a:rPr>
              <a:pPr algn="r">
                <a:defRPr/>
              </a:pPr>
              <a:t>14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ECE2357-3962-4970-990E-FA8817BD0F16}" type="slidenum">
              <a:rPr lang="ru-RU" sz="1200">
                <a:latin typeface="+mn-lt"/>
              </a:rPr>
              <a:pPr algn="r">
                <a:defRPr/>
              </a:pPr>
              <a:t>15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8B16C5-A3E0-4F3C-B151-1EB4E83DAD1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8B16C5-A3E0-4F3C-B151-1EB4E83DAD1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0723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1F8FE2-1825-48AD-BDA1-0E3FD78F0D30}" type="slidenum">
              <a:rPr lang="ru-RU" sz="1200">
                <a:latin typeface="+mn-lt"/>
              </a:rPr>
              <a:pPr algn="r">
                <a:defRPr/>
              </a:pPr>
              <a:t>19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1F8FE2-1825-48AD-BDA1-0E3FD78F0D30}" type="slidenum">
              <a:rPr lang="ru-RU" sz="1200">
                <a:latin typeface="+mn-lt"/>
              </a:rPr>
              <a:pPr algn="r">
                <a:defRPr/>
              </a:pPr>
              <a:t>20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1F8FE2-1825-48AD-BDA1-0E3FD78F0D30}" type="slidenum">
              <a:rPr lang="ru-RU" sz="1200">
                <a:latin typeface="+mn-lt"/>
              </a:rPr>
              <a:pPr algn="r">
                <a:defRPr/>
              </a:pPr>
              <a:t>21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1F8FE2-1825-48AD-BDA1-0E3FD78F0D30}" type="slidenum">
              <a:rPr lang="ru-RU" sz="1200">
                <a:latin typeface="+mn-lt"/>
              </a:rPr>
              <a:pPr algn="r">
                <a:defRPr/>
              </a:pPr>
              <a:t>22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545ED4-C975-4EE1-B8E3-9A20FD48045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9664CE-BD6E-427E-B054-3A182A7B33D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27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835CC1-4EBA-42F9-B6A9-78D8C62ACD7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B9033-292E-47B1-905D-EEE5991EB9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368579-0BE8-4B46-8FDE-107B4B834A4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6F37F-360A-46C0-9AF7-0372EF3B6CE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7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B630845-3836-437A-A07F-058F6F09A5D8}" type="slidenum">
              <a:rPr lang="ru-RU" sz="1200">
                <a:latin typeface="+mn-lt"/>
              </a:rPr>
              <a:pPr algn="r">
                <a:defRPr/>
              </a:pPr>
              <a:t>31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726DE3-32C2-4F47-884B-186AD769AE2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6558AC-7569-4A6A-8C4A-F845D18915A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FC1196-3BFA-4BCF-9E1A-80B3185E0A1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663DA8-4F39-4089-AD10-0DE4E322AF0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B7FB0D-F76E-4F66-8B92-4C8641F9379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FC2C1-F1FF-46D0-986B-10D6D4AA599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342BF-7D54-42F0-8988-24A5FA2887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3E16182-B4E5-4613-8664-84174D6D545D}" type="slidenum">
              <a:rPr lang="ru-RU" sz="1200">
                <a:latin typeface="+mn-lt"/>
              </a:rPr>
              <a:pPr algn="r">
                <a:defRPr/>
              </a:pPr>
              <a:t>11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CFB28-3D6C-4D59-B317-FF5BD39D7001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4AE9A-27AA-46DE-B4FC-820C2CF07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0A9A0-D4F7-40FC-AF01-68835C5C555C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34DD3-8B73-4FD4-BB6D-8718F346A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1FAB5-B3CE-4004-9DAC-2B845515F2E6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69BD2-C622-4933-AFAA-B5F2EF276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E7D0F-EDDA-4738-8B54-49DAFD8D5C37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EDF7A-BADA-480A-A641-A4D660100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75F85-C6CF-4079-AF2D-D3BE02A84600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5428-69FB-4064-9DB8-165A419CC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C663-9E91-4011-A9A6-FB4987AE3815}" type="datetime1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D2725-115C-4BED-9707-1B7385E0E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E2C4D-7A1F-41F1-A358-3B011B6E636C}" type="datetime1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04FAC-F319-4C79-95BA-9A09E51E8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94259-0E6F-4E9B-84EC-ED7A8B31FEE5}" type="datetime1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E808-9C72-4867-B579-3756F947E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AAE97-6806-4E32-A0AA-8BFC4A1B4B04}" type="datetime1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0532E-4F05-4E42-89CC-392606C5B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EB478-DDE4-4A0B-9E95-57B4F3E06504}" type="datetime1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906DF-ED98-40E6-856A-7872B118B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049EA-EF86-43CF-8D59-F96CA99911D0}" type="datetime1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273DA-4E4D-41CC-B669-DBAFC9DE0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5EF677-E6E0-4F76-AEE0-E30DEBDC69BC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8B3238-B94A-45BB-9FB4-33797F4B42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  <p:sldLayoutId id="2147483732" r:id="rId3"/>
    <p:sldLayoutId id="2147483731" r:id="rId4"/>
    <p:sldLayoutId id="2147483730" r:id="rId5"/>
    <p:sldLayoutId id="2147483729" r:id="rId6"/>
    <p:sldLayoutId id="2147483728" r:id="rId7"/>
    <p:sldLayoutId id="2147483727" r:id="rId8"/>
    <p:sldLayoutId id="2147483726" r:id="rId9"/>
    <p:sldLayoutId id="2147483725" r:id="rId10"/>
    <p:sldLayoutId id="214748372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ector-logos.com/tmb.php?id=6666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://www.e3series.ru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hyperlink" Target="http://images.yandex.ru/yandsearch?text=%D1%8D%D0%BB%D0%B5%D0%BA%D1%82%D1%80%D0%BE%D1%81%D0%BD%D0%B0%D0%B1%D0%B6%D0%B5%D0%BD%D0%B8%D0%B5%20%D1%80%D0%B6%D0%B4&amp;noreask=1&amp;img_url=www.ryzhovsergey.ru/_pu/0/31869982.png&amp;pos=4&amp;rpt=simage&amp;lr=2&amp;nojs=1" TargetMode="Externa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933056"/>
            <a:ext cx="7920038" cy="17303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Комплексные услуги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области проектирования энергетических объектов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E808-9C72-4867-B579-3756F947E08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680519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None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ПС </a:t>
            </a:r>
          </a:p>
          <a:p>
            <a:pPr marL="365125" indent="0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полного комплекса работ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проектированию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включая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архитектурно-строительную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электрическую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часть, разработка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САУ и АСУТП.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Комплексная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реконструкция ПС 330/110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Колпино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обеспечивает повышение качества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передавае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электроэнергии,  надежность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энергоснабжения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потребителей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южных районов Санкт-Петербурга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Колпино входит в состав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энергокольца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Санкт-Петербурга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которое должно обеспечить бесперебойное энергоснабжение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мегаполиса.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1268759"/>
            <a:ext cx="9144000" cy="360041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5" name="Рисунок 4" descr="IMG_08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1500" y="2348880"/>
            <a:ext cx="3286125" cy="246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Содержимое 2"/>
          <p:cNvSpPr>
            <a:spLocks noGrp="1"/>
          </p:cNvSpPr>
          <p:nvPr>
            <p:ph idx="4294967295"/>
          </p:nvPr>
        </p:nvSpPr>
        <p:spPr>
          <a:xfrm>
            <a:off x="0" y="1628800"/>
            <a:ext cx="9144000" cy="4680520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80000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ПС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реконструкция ПС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Северная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 Санкт-Петербурге. Третий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строительства.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надежность энергоснабжения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потребителей мегаполиса. Этап создания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энергокольца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Санкт-Петербурга.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Мурманская.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перспективу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надежного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электроснабжения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Штокманоского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месторождения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газа.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ПС 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Белозерская с установкой одного  АТ500/220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 этапов реализации схемы выдачи мощности с Калининской АЭС. Предназначена обеспечить повышение надежности энергоснабжения крупных потребителей Центрального региона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РФ.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68761"/>
            <a:ext cx="9144000" cy="432048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32771" name="Рисунок 3" descr="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038" y="2060848"/>
            <a:ext cx="3512442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Содержимое 2"/>
          <p:cNvSpPr>
            <a:spLocks noGrp="1"/>
          </p:cNvSpPr>
          <p:nvPr>
            <p:ph idx="4294967295"/>
          </p:nvPr>
        </p:nvSpPr>
        <p:spPr>
          <a:xfrm>
            <a:off x="0" y="1628800"/>
            <a:ext cx="9144000" cy="4680520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80000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ПС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Установка ШР 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ПС 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Ленинградская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компенсацию реактивной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мощности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улучшает качество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транзита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электро-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энергии и повышает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надежность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электроснабжения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региона.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Белозерская (установка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второго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автотрансформатора 750/500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 этапов реализации схемы выдачи мощности с Калининской АЭС. Предназначена для повышения надежности энергоснабжения крупных потребителей Центрального региона РФ.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68760"/>
            <a:ext cx="9036496" cy="360040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34819" name="Рисунок 3" descr="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1916832"/>
            <a:ext cx="3455988" cy="259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Содержимое 2"/>
          <p:cNvSpPr>
            <a:spLocks noGrp="1"/>
          </p:cNvSpPr>
          <p:nvPr>
            <p:ph idx="4294967295"/>
          </p:nvPr>
        </p:nvSpPr>
        <p:spPr>
          <a:xfrm>
            <a:off x="0" y="1628800"/>
            <a:ext cx="9144000" cy="4680520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80000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ПС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Строительство ПС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Василеостровская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Василеостровская - Северная, КЛ 330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Василеостровская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Завод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Ильич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Санкт-Петербурге.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Ямская.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Тюменская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область. Для повышения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надежности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энергоснабжения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потребителей Западной Сибири.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Новобрянская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(замена выключателей 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110/10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«Намыв-2» с КЛ 110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Комплексное техническое перевооружение и реконструкция ПС 500/220/110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Бескудниково.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ABA269"/>
              </a:buClr>
              <a:buFont typeface="Wingdings" pitchFamily="2" charset="2"/>
              <a:buChar char="Ø"/>
            </a:pPr>
            <a:endParaRPr lang="en-US" sz="1800" b="1" dirty="0"/>
          </a:p>
        </p:txBody>
      </p:sp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68760"/>
            <a:ext cx="9084187" cy="360040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36867" name="Рисунок 3" descr="Визауал 4б.1-Mode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44824"/>
            <a:ext cx="3240360" cy="251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Содержимое 2"/>
          <p:cNvSpPr>
            <a:spLocks noGrp="1"/>
          </p:cNvSpPr>
          <p:nvPr>
            <p:ph idx="4294967295"/>
          </p:nvPr>
        </p:nvSpPr>
        <p:spPr>
          <a:xfrm>
            <a:off x="0" y="1700808"/>
            <a:ext cx="9144000" cy="4608511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80000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ПС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500кВ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Борино.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Техническое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переоснащение: замена реакторной группы Р1. Для повышения надежности электроснабжения потребителей Липецкой области (Центральный федеральный округ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Станция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является основным питающим центром города Липецка.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Балашовская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Находится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Волгоградской области.  Замена автотрансформатора АТ1.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Дальняя.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Расположена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Подмосковье, является частью схемы выдачи мощности Калининской АЭС в Центральный федеральный округ. Для повышения надежности энергоснабжения столичного региона и возможности подключения новых потребителей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68759"/>
            <a:ext cx="9108504" cy="432049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Содержимое 2"/>
          <p:cNvSpPr>
            <a:spLocks noGrp="1"/>
          </p:cNvSpPr>
          <p:nvPr>
            <p:ph idx="4294967295"/>
          </p:nvPr>
        </p:nvSpPr>
        <p:spPr>
          <a:xfrm>
            <a:off x="0" y="1628800"/>
            <a:ext cx="9144000" cy="4680519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80000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ПС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Пикалевская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Расположена в Ленинградской области.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Является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частью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схемы выдачи мощности Ленинградской АЭС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подстанции установлены два новых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автотрансфор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матора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Белобережская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 заходами ВЛ 500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Новобрянская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Елецкая, 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Белобережская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Цементная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Белобережская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Машзавод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Белобережская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Брянская.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Кингисеппская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220/110/35/6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Цементная.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>
              <a:buClr>
                <a:srgbClr val="ABA269"/>
              </a:buClr>
              <a:buFont typeface="Wingdings" panose="05000000000000000000" pitchFamily="2" charset="2"/>
              <a:buChar char="Ø"/>
            </a:pPr>
            <a:endParaRPr lang="ru-RU" sz="1800" b="1" dirty="0"/>
          </a:p>
          <a:p>
            <a:pPr>
              <a:buClr>
                <a:srgbClr val="ABA269"/>
              </a:buClr>
              <a:buFont typeface="Wingdings" pitchFamily="2" charset="2"/>
              <a:buNone/>
            </a:pPr>
            <a:r>
              <a:rPr lang="ru-RU" sz="1600" b="1" dirty="0" smtClean="0"/>
              <a:t>	</a:t>
            </a:r>
            <a:endParaRPr lang="ru-RU" sz="1600" dirty="0" smtClean="0"/>
          </a:p>
          <a:p>
            <a:pPr>
              <a:buClr>
                <a:srgbClr val="ABA269"/>
              </a:buClr>
              <a:buFont typeface="Wingdings" pitchFamily="2" charset="2"/>
              <a:buChar char="Ø"/>
            </a:pPr>
            <a:endParaRPr lang="en-US" sz="1800" dirty="0" smtClean="0"/>
          </a:p>
        </p:txBody>
      </p:sp>
      <p:sp>
        <p:nvSpPr>
          <p:cNvPr id="389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68759"/>
            <a:ext cx="9144000" cy="360041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005065"/>
            <a:ext cx="3312369" cy="225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0" y="1769385"/>
            <a:ext cx="3312369" cy="220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8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0" y="1700808"/>
            <a:ext cx="9144000" cy="4608512"/>
          </a:xfrm>
        </p:spPr>
        <p:txBody>
          <a:bodyPr/>
          <a:lstStyle/>
          <a:p>
            <a:pPr marL="365125" indent="0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объектов генерации, комплексные решения по вопросам электроснабжения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теплофикации.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схемы выдачи мощности ПГУ-ТЭЦ в 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Тихвине.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Комплексное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решение задачи нормализации и последующего устойчивого и надёжного обеспечения промышленного узла г. Тихвин электроэнергией на основе передовых и высокоэффективных технологий энергетического машиностроения.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Реконструкция котельной №2 и возведение парогазовой установки ТЭЦ установленной электрической мощностью 220 МВт и внеплощадочное сетевое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строительство.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ПИР для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реконструкции котельной №2 и возведения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ПГУ ТЭЦ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установленной электрической мощностью 220 МВт и тепловой мощностью 154 Гкал/час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Тихвин Ленинградской области. Новая ПГУ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обеспечивает электроэнергией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промышленную зону города, также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жилые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социальные объекты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решения проблемы с системой теплоснабжения г. Тихвин, находящейся в критическом состоянии.</a:t>
            </a:r>
          </a:p>
          <a:p>
            <a:pPr>
              <a:buClr>
                <a:srgbClr val="ABA269"/>
              </a:buClr>
              <a:buFont typeface="Wingdings" pitchFamily="2" charset="2"/>
              <a:buNone/>
            </a:pPr>
            <a:endParaRPr lang="ru-RU" sz="1400" dirty="0" smtClean="0"/>
          </a:p>
        </p:txBody>
      </p:sp>
      <p:sp>
        <p:nvSpPr>
          <p:cNvPr id="40963" name="Заголовок 1"/>
          <p:cNvSpPr>
            <a:spLocks/>
          </p:cNvSpPr>
          <p:nvPr/>
        </p:nvSpPr>
        <p:spPr bwMode="auto">
          <a:xfrm>
            <a:off x="0" y="1268760"/>
            <a:ext cx="9036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15963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Ключевые проекты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608511"/>
          </a:xfrm>
        </p:spPr>
        <p:txBody>
          <a:bodyPr/>
          <a:lstStyle/>
          <a:p>
            <a:pPr eaLnBrk="1" hangingPunct="1">
              <a:buClr>
                <a:srgbClr val="948A54"/>
              </a:buClr>
              <a:buSzPct val="80000"/>
              <a:buFont typeface="Wingdings" pitchFamily="2" charset="2"/>
              <a:buNone/>
            </a:pPr>
            <a:r>
              <a:rPr lang="ru-RU" sz="1600" dirty="0" smtClean="0">
                <a:latin typeface="Arial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кабельных линий</a:t>
            </a:r>
          </a:p>
          <a:p>
            <a:pPr marL="365125" indent="0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Переводы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  кабельное исполнение  ВЛ 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рациональ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землепользования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границах Санкт-Петербурга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№ Л-424, 425 ПС Восточная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Волхов-Северная.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Кабельные линии 330 и 110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участке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№2 Южная до РУ ТЭЦ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Южная.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Завод Ильич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Приморская.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Парголово – Проспект Испытателей с отпайкой на ПС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Полупроводники.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Проспект Испытателей – Завод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Ильич.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Северная ТЭЦ - Приморская с отпайкой на ПС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Полупроводники.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0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132856"/>
            <a:ext cx="3203575" cy="240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0" y="1268759"/>
            <a:ext cx="9144000" cy="360041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608511"/>
          </a:xfrm>
        </p:spPr>
        <p:txBody>
          <a:bodyPr/>
          <a:lstStyle/>
          <a:p>
            <a:pPr eaLnBrk="1" hangingPunct="1">
              <a:buClr>
                <a:srgbClr val="948A54"/>
              </a:buClr>
              <a:buSzPct val="80000"/>
              <a:buFont typeface="Wingdings" pitchFamily="2" charset="2"/>
              <a:buNone/>
            </a:pPr>
            <a:r>
              <a:rPr lang="ru-RU" sz="1600" dirty="0" smtClean="0">
                <a:latin typeface="Arial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кабельных линий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330 Ленинградская АЭС  - Западная и ВЛ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Южная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Западная.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Южная – Чесменская (Л-217, Л-218), КВЛ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ЭС-1 Центральной ТЭЦ – Южная (К-272+Л-224) и 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Восточная - Чесменская с отпайкой на ПС Южная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(Л-206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Строительство КЛ 110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отходящих от ПС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Василеостровская.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КЛ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Пулковская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Западная.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КВЛ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Ленинградская АЭС-2 – Пулковская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Южная.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Замена кабелей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(филиал ПАО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РусГидро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– Волжская ГЭС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0" y="1268759"/>
            <a:ext cx="9144000" cy="360041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8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Содержимое 2"/>
          <p:cNvSpPr>
            <a:spLocks noGrp="1"/>
          </p:cNvSpPr>
          <p:nvPr>
            <p:ph idx="4294967295"/>
          </p:nvPr>
        </p:nvSpPr>
        <p:spPr>
          <a:xfrm>
            <a:off x="0" y="1628800"/>
            <a:ext cx="9144000" cy="4680520"/>
          </a:xfrm>
        </p:spPr>
        <p:txBody>
          <a:bodyPr/>
          <a:lstStyle/>
          <a:p>
            <a:pPr eaLnBrk="1" hangingPunct="1">
              <a:buClr>
                <a:srgbClr val="948A54"/>
              </a:buClr>
              <a:buSzPct val="80000"/>
              <a:buNone/>
            </a:pPr>
            <a:r>
              <a:rPr lang="ru-RU" sz="1600" dirty="0" smtClean="0">
                <a:latin typeface="Arial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объектов ОАО «РЖД»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Реконструкция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тяговой ПС 110/10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г. Лоухи  по техническим условиям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Октябрьской  ж/д в рамках  выполнения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 по титулу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Строительство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Княжегубская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ГЭС-Лоухи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ПС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Лоухи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РД 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Схема электрификации Октябрьской ж/д на участке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Идель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-Свирь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реконструкцией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220 Сегежа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РД 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Схема электрификации Северной  ж/д на участке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Тешемля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-Бабаево с реконструкцией ПС 220 Бабаево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1268759"/>
            <a:ext cx="8964488" cy="360041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132856"/>
            <a:ext cx="4608512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268760"/>
            <a:ext cx="9144000" cy="360040"/>
          </a:xfrm>
        </p:spPr>
        <p:txBody>
          <a:bodyPr rtlCol="0">
            <a:noAutofit/>
          </a:bodyPr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компании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680520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sz="2000" dirty="0" smtClean="0"/>
              <a:t>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Компания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СмартТехПроект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осуществляет проектирование энергетических объектов любой сложности, в том числе: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Функции генерального проектировщика и  управления проектами.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проектов по созданию энергетического предприятия: от проектно-изыскательских работ до авторского надзора за строящимися объектами и помощи заказчику в выборе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оборудования.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Инжиниринговое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сопровождение проектов.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Содержимое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9144000" cy="4752529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80000"/>
              <a:buNone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объектов ОАО «РЖД»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Схема внешнего электроснабжения участка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Окт.ж.д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Мурманск 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Апатиты 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Полярный круг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Схема внешнего электроснабжения участка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Окт.ж.д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Полярный круг 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Петрозаводск 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Подпорожье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транспортно-пересадочного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узла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Гудермес.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Разработка архитектурно-планировочной концепции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концепции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развития улично-дорожной сети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оценке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размера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инвестиционных и оперативных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расходов по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транспортно-пересадочным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узлам в г. Москве: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ТПУ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Нагатинская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ТПУ Бирюлево-Пассажирская, ТПУ Бирюлево-Товарная, ТПУ Лось, ТПУ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Ховрино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ТПУ Авиамоторная, ТПУ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Новогиреево,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ТПУ Площадь Ильича/Римская, ТПУ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Фили.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endParaRPr lang="en-US" sz="1600" dirty="0" smtClean="0"/>
          </a:p>
        </p:txBody>
      </p:sp>
      <p:sp>
        <p:nvSpPr>
          <p:cNvPr id="440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496" y="1268760"/>
            <a:ext cx="9108504" cy="360040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84984"/>
            <a:ext cx="309634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Содержимое 2"/>
          <p:cNvSpPr>
            <a:spLocks noGrp="1"/>
          </p:cNvSpPr>
          <p:nvPr>
            <p:ph idx="4294967295"/>
          </p:nvPr>
        </p:nvSpPr>
        <p:spPr>
          <a:xfrm>
            <a:off x="0" y="1628801"/>
            <a:ext cx="9144000" cy="4680520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80000"/>
              <a:buNone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объектов ОАО «РЖД»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Техническое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перевооружение ТП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Чукша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ТП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Коршуниха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ТП Черная с заменой тяговых трансформаторов с 20 МВА на 40 МВА и установкой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УПК.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Комплексное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решение обеспечивает увеличение грузового потока, надежность и экономичность электроснабжения, улучшение условий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эксплуатации.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948A54"/>
              </a:buClr>
              <a:buSzPct val="80000"/>
              <a:buNone/>
            </a:pPr>
            <a:endParaRPr lang="en-US" sz="1600" dirty="0" smtClean="0"/>
          </a:p>
        </p:txBody>
      </p:sp>
      <p:sp>
        <p:nvSpPr>
          <p:cNvPr id="440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496" y="1268760"/>
            <a:ext cx="9108504" cy="432048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Содержимое 2"/>
          <p:cNvSpPr>
            <a:spLocks noGrp="1"/>
          </p:cNvSpPr>
          <p:nvPr>
            <p:ph idx="4294967295"/>
          </p:nvPr>
        </p:nvSpPr>
        <p:spPr>
          <a:xfrm>
            <a:off x="0" y="1700807"/>
            <a:ext cx="9144000" cy="4608513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80000"/>
              <a:buNone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Проектирование объектов ГУП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Московский метрополитен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65125" indent="0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Компании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осуществляют проектные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усилению электроснабжения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объектов Московского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метрополитена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проектной документации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усиление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систем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электроснабжения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Таганско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Краснопресненской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линии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метрополитена.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Выполнение проектных работ по усилению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сетей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825В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замене оборудования,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выработавшего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нормативные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сроки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подстанциях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Замоскворецкой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линии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метрополитена.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68760"/>
            <a:ext cx="9144000" cy="432048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573016"/>
            <a:ext cx="3590453" cy="206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79496"/>
            <a:ext cx="1905000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6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0" y="1700808"/>
            <a:ext cx="9144000" cy="4608511"/>
          </a:xfrm>
        </p:spPr>
        <p:txBody>
          <a:bodyPr/>
          <a:lstStyle/>
          <a:p>
            <a:pPr marL="365125" indent="0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СмартТехПроект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нужд ПАО «ФСК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ЕЭС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осуществляет научно-исследовательские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конструктор-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ские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разработки, которые станут базовыми при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тельстве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подстанций: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«НИОКР по разработке инновационных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схемно-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компоновочных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решений ОРУ ПС ЕНЭС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«НИОКР по разработке инновационных схемно-компоновочных решений ОРУ ПС ЕНЭС. ОРУ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НИОКР по проектированию, изготовлению, строительству и опытно-промышленной эксплуатации опытных участков перспективных ВЛ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 применением высотных и эстетических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опор.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b="1" dirty="0" smtClean="0"/>
              <a:t>         </a:t>
            </a:r>
            <a:endParaRPr lang="ru-RU" sz="1800" dirty="0" smtClean="0"/>
          </a:p>
        </p:txBody>
      </p:sp>
      <p:pic>
        <p:nvPicPr>
          <p:cNvPr id="46083" name="Рисунок 4" descr="nio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060575"/>
            <a:ext cx="3744416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68760"/>
            <a:ext cx="9144000" cy="432048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НИОКР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>
          <a:xfrm>
            <a:off x="-1" y="1268760"/>
            <a:ext cx="9129627" cy="360040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энергообъектов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Средней Азии</a:t>
            </a:r>
          </a:p>
        </p:txBody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0" y="1628801"/>
            <a:ext cx="9144000" cy="4629298"/>
          </a:xfrm>
        </p:spPr>
        <p:txBody>
          <a:bodyPr/>
          <a:lstStyle/>
          <a:p>
            <a:pPr marL="365125" indent="0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компании принимали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 проектировании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важных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объектов Республики Казахстан: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ежрегиональная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линия электропередачи (ВЛ) 500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Северный Казахстан — Актюбинская область» 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двумя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подстанциями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 ПС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Житикара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ПС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Ульке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протяженность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линии 487 км.	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500 КВ «Агадырь — ЮКГРЭС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протяженностью 386 км со встроенной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оптико-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волоконной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линией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связи. Ввод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эксплуатацию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участка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«Агадырь — ЮКГРЭС» повысил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надежность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энергоснабжения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потребителей на юге страны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Алматы 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счет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увеличения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пропускной способности транзита «Север-Юг Казахстана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180 МВт.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17832"/>
            <a:ext cx="2176189" cy="157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38" y="5089523"/>
            <a:ext cx="1915336" cy="107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02527"/>
            <a:ext cx="2808312" cy="151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8760"/>
            <a:ext cx="9144000" cy="720080"/>
          </a:xfrm>
        </p:spPr>
        <p:txBody>
          <a:bodyPr rtlCol="0">
            <a:noAutofit/>
          </a:bodyPr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современных информационных технологий</a:t>
            </a: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4176464"/>
          </a:xfrm>
        </p:spPr>
        <p:txBody>
          <a:bodyPr rtlCol="0">
            <a:normAutofit lnSpcReduction="10000"/>
          </a:bodyPr>
          <a:lstStyle/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работе над проектами компания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СмартТехПроект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использует комплексные инженерные решения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компании применяются новые, прогрессивные технологии, внедрена информационная система управления проектами, активно осваиваются современные программные продукты, в том числе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трехмерное (модельное) и сквозное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проектирование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3D-проектирования предполагает: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параллельное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построение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трехмерной модели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специалистами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всех профилей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программную генерацию плоскостных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чертежей;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генерацию спецификаций;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итоге – существенное ускорение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процесса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проектирования 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улучшение качества продукции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6" descr="трубопровод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933055"/>
            <a:ext cx="3384377" cy="223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Содержимое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4248472"/>
          </a:xfrm>
        </p:spPr>
        <p:txBody>
          <a:bodyPr/>
          <a:lstStyle/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сквозного проектирования и технического электронного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архива предполагает автоматизацию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всей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технологической цепочки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проектных работ.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обеспечивает: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полную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достоверность данных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учет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контроль выполняемых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безопасность информации;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аналитику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сбор разнообразной статистики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интеграцию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всех САПР,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используемых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Компании. 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</a:pPr>
            <a:endParaRPr lang="ru-RU" sz="1600" dirty="0" smtClean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268413"/>
            <a:ext cx="9144000" cy="792435"/>
          </a:xfrm>
        </p:spPr>
        <p:txBody>
          <a:bodyPr rtlCol="0">
            <a:noAutofit/>
          </a:bodyPr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современных информационных технологий</a:t>
            </a:r>
          </a:p>
        </p:txBody>
      </p:sp>
      <p:pic>
        <p:nvPicPr>
          <p:cNvPr id="5" name="Picture 47" descr="трубопроводы_спе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00438"/>
            <a:ext cx="4086101" cy="253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Содержимое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4248472"/>
          </a:xfrm>
        </p:spPr>
        <p:txBody>
          <a:bodyPr/>
          <a:lstStyle/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компании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СмартТехПроект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внедряется технология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Product Data Management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M, система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управления данными об изделии) — организационно-техническая система, обеспечивающая управление всей информацией об изделии.</a:t>
            </a:r>
          </a:p>
          <a:p>
            <a:pPr marL="714375" indent="-266700" eaLnBrk="1" hangingPunct="1">
              <a:buClr>
                <a:srgbClr val="948A54"/>
              </a:buClr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Данная технология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позволяет: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обеспечить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высокую информативность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процессов;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сделать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процесс проектирования более гибким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точным;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улучшить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качество взаимодействия совместной работы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исполнителей;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улучшить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качеств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продукции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268759"/>
            <a:ext cx="9144000" cy="792089"/>
          </a:xfrm>
        </p:spPr>
        <p:txBody>
          <a:bodyPr rtlCol="0">
            <a:noAutofit/>
          </a:bodyPr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современных информационных технологий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8759"/>
            <a:ext cx="9144000" cy="432049"/>
          </a:xfrm>
        </p:spPr>
        <p:txBody>
          <a:bodyPr rtlCol="0">
            <a:noAutofit/>
          </a:bodyPr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Компания будущего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7"/>
            <a:ext cx="9144000" cy="4536503"/>
          </a:xfrm>
        </p:spPr>
        <p:txBody>
          <a:bodyPr rtlCol="0">
            <a:normAutofit/>
          </a:bodyPr>
          <a:lstStyle/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Внедрена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комплексная система обучения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персонала.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Действует социальная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программа.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Внедрены технологии управления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проектами.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Компания осуществляет переход на качественно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проектирования за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счет использования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САПР.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Реализуется программа внедрения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комплексного автоматизированного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проектирования на базе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продуктов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AutoDesk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ModelStudio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SolidWorks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PDM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«E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plan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аналогов.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5097311"/>
            <a:ext cx="17081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Картинка 31 из 35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5415604"/>
            <a:ext cx="190817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i?id=4162747&amp;tov=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5188271"/>
            <a:ext cx="1252537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/>
          </p:cNvSpPr>
          <p:nvPr>
            <p:ph type="body" idx="1"/>
          </p:nvPr>
        </p:nvSpPr>
        <p:spPr>
          <a:xfrm>
            <a:off x="0" y="1700808"/>
            <a:ext cx="9144000" cy="4608512"/>
          </a:xfrm>
        </p:spPr>
        <p:txBody>
          <a:bodyPr/>
          <a:lstStyle/>
          <a:p>
            <a:pPr marL="365125" indent="0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0000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СмартТехПроект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является членом некоммерческих партнерств:</a:t>
            </a: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«Проектировщики Северо-Запада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«Межрегиональное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объединение профессиональных изыскателей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1268759"/>
            <a:ext cx="9144000" cy="432049"/>
          </a:xfrm>
        </p:spPr>
        <p:txBody>
          <a:bodyPr rtlCol="0">
            <a:noAutofit/>
          </a:bodyPr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Свидетельства СРО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stroytrans.info/files/logo/8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5" y="2420888"/>
            <a:ext cx="119965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ro.guru/wp-content/uploads/2021/04/MOPI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600400" cy="10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3"/>
          <p:cNvSpPr>
            <a:spLocks noGrp="1"/>
          </p:cNvSpPr>
          <p:nvPr>
            <p:ph type="title"/>
          </p:nvPr>
        </p:nvSpPr>
        <p:spPr>
          <a:xfrm>
            <a:off x="0" y="1268760"/>
            <a:ext cx="9144000" cy="360040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680520"/>
          </a:xfrm>
        </p:spPr>
        <p:txBody>
          <a:bodyPr>
            <a:noAutofit/>
          </a:bodyPr>
          <a:lstStyle/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Разработка схем развития электроснабжения регионов, населенных пунктов, промышленных зон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предприятий.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Проектирование электрических сетей любого класса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напряжения.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Комплексное проектирование объектов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теплогенерации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базе парогазовых и газотурбинных технологий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расширенной автоматизацией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энергоблоков.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Комплексные решения схем выдачи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мощности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кабельных линий электроснабжения любого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класса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напряжений.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Изыскательские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Научно-технические и инжиниринговые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Управление проектами создания энергетических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предприятий.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/>
          </p:cNvSpPr>
          <p:nvPr>
            <p:ph type="body" idx="1"/>
          </p:nvPr>
        </p:nvSpPr>
        <p:spPr>
          <a:xfrm>
            <a:off x="0" y="1268760"/>
            <a:ext cx="9144000" cy="504056"/>
          </a:xfrm>
        </p:spPr>
        <p:txBody>
          <a:bodyPr/>
          <a:lstStyle/>
          <a:p>
            <a:pPr marL="715963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Сертификаты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ISO 9001-2015, 14001-2016, 45001-2020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i="1" dirty="0" smtClean="0"/>
          </a:p>
        </p:txBody>
      </p:sp>
      <p:pic>
        <p:nvPicPr>
          <p:cNvPr id="4175" name="Picture 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7" y="2132857"/>
            <a:ext cx="269881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76" name="Picture 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78" y="2132857"/>
            <a:ext cx="270028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2736304" cy="387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68761"/>
            <a:ext cx="9144000" cy="432048"/>
          </a:xfrm>
        </p:spPr>
        <p:txBody>
          <a:bodyPr/>
          <a:lstStyle/>
          <a:p>
            <a:pPr marL="715963" indent="-342900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Методология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этика ведения бизнеса</a:t>
            </a:r>
          </a:p>
        </p:txBody>
      </p:sp>
      <p:sp>
        <p:nvSpPr>
          <p:cNvPr id="48131" name="Содержимое 2"/>
          <p:cNvSpPr>
            <a:spLocks noGrp="1"/>
          </p:cNvSpPr>
          <p:nvPr>
            <p:ph idx="4294967295"/>
          </p:nvPr>
        </p:nvSpPr>
        <p:spPr>
          <a:xfrm>
            <a:off x="0" y="1700808"/>
            <a:ext cx="9143999" cy="4608512"/>
          </a:xfrm>
        </p:spPr>
        <p:txBody>
          <a:bodyPr rtlCol="0">
            <a:normAutofit/>
          </a:bodyPr>
          <a:lstStyle/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Мы понимаем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принципы бизнеса наших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клиентов.</a:t>
            </a: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Постоянно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поддерживаем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открытый диалог с нашими клиентами (работа в одной команде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14375" indent="-266700" eaLnBrk="1" hangingPunct="1">
              <a:lnSpc>
                <a:spcPct val="80000"/>
              </a:lnSpc>
              <a:buClr>
                <a:srgbClr val="948A54"/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Высокие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стандарты конфиденциальности являются одним из основных элементов в нашей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532E-4F05-4E42-89CC-392606C5BB4B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5513" y="2133600"/>
            <a:ext cx="4752975" cy="30241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latin typeface="Georgia" pitchFamily="18" charset="0"/>
                <a:ea typeface="+mn-ea"/>
                <a:cs typeface="+mn-cs"/>
              </a:rPr>
              <a:t/>
            </a:r>
            <a:br>
              <a:rPr lang="ru-RU" sz="2000" dirty="0">
                <a:latin typeface="Georgia" pitchFamily="18" charset="0"/>
                <a:ea typeface="+mn-ea"/>
                <a:cs typeface="+mn-cs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Россия, 191167, Санкт-Петербург, 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пл. Александра Невского, д.2, лит.Б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Тел. 494-00-99 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факс 494-00-88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office@rosproject.com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www.rosproject.com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E808-9C72-4867-B579-3756F947E08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ma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00809"/>
            <a:ext cx="9144000" cy="38164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8759"/>
            <a:ext cx="9144000" cy="432049"/>
          </a:xfrm>
        </p:spPr>
        <p:txBody>
          <a:bodyPr rtlCol="0">
            <a:noAutofit/>
          </a:bodyPr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География деятельности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179512" y="5445224"/>
            <a:ext cx="8784976" cy="937196"/>
          </a:xfrm>
        </p:spPr>
        <p:txBody>
          <a:bodyPr/>
          <a:lstStyle/>
          <a:p>
            <a:pPr eaLnBrk="1" hangingPunct="1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регионы деятельности компании АО «СМАРТТЕХПРОЕКТ»– Северо-Западный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регион России, Центральный регион России.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Компания расширяет географию бизнеса вхождением в регионы Поволжья и Сибири.</a:t>
            </a:r>
          </a:p>
          <a:p>
            <a:pPr eaLnBrk="1" hangingPunct="1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Специалисты компании принимали участие в проектировании и строительстве энергетических объектов и систем во многих странах мира: Армении, Казахстане, Монголии, Индии, Индонезии, Вьетнаме, Кубе и других.</a:t>
            </a:r>
          </a:p>
        </p:txBody>
      </p:sp>
      <p:sp>
        <p:nvSpPr>
          <p:cNvPr id="21509" name="Прямоугольник 7"/>
          <p:cNvSpPr>
            <a:spLocks noChangeArrowheads="1"/>
          </p:cNvSpPr>
          <p:nvPr/>
        </p:nvSpPr>
        <p:spPr bwMode="auto">
          <a:xfrm>
            <a:off x="500248" y="2276475"/>
            <a:ext cx="2304951" cy="5663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400" b="1" dirty="0">
                <a:latin typeface="Georgia" pitchFamily="18" charset="0"/>
              </a:rPr>
              <a:t>Северо-Западный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1400" b="1" dirty="0">
                <a:latin typeface="Georgia" pitchFamily="18" charset="0"/>
              </a:rPr>
              <a:t>федеральный округ </a:t>
            </a: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539552" y="3867667"/>
            <a:ext cx="2385588" cy="6340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600" b="1" dirty="0">
                <a:latin typeface="Georgia" pitchFamily="18" charset="0"/>
              </a:rPr>
              <a:t>Центральный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1600" b="1" dirty="0">
                <a:latin typeface="Georgia" pitchFamily="18" charset="0"/>
              </a:rPr>
              <a:t>федеральный </a:t>
            </a:r>
            <a:r>
              <a:rPr lang="ru-RU" sz="1600" b="1" dirty="0" smtClean="0">
                <a:latin typeface="Georgia" pitchFamily="18" charset="0"/>
              </a:rPr>
              <a:t>округ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3419872" y="3212976"/>
            <a:ext cx="2371655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600" b="1" dirty="0">
                <a:latin typeface="Georgia" pitchFamily="18" charset="0"/>
              </a:rPr>
              <a:t>Красноярский край</a:t>
            </a: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5292080" y="4293096"/>
            <a:ext cx="2371655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600" b="1" dirty="0" smtClean="0">
                <a:latin typeface="Georgia" pitchFamily="18" charset="0"/>
              </a:rPr>
              <a:t>Иркутская область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0" y="1268760"/>
            <a:ext cx="9144000" cy="432048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основные стратегические партнеры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Рисунок 10" descr="logobi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2655" y="2239962"/>
            <a:ext cx="3816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12" descr="img6228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2395" y="4400549"/>
            <a:ext cx="1728788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Рисунок 17" descr="logo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9592" y="1879599"/>
            <a:ext cx="11620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2" descr="i?id=165757152-44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38155" y="2960687"/>
            <a:ext cx="1296987" cy="97313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39" y="3305174"/>
            <a:ext cx="21463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Рисунок 1" descr="АО РАСУ (с)_горизонтальный_рус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167" y="4550997"/>
            <a:ext cx="1585119" cy="7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s://papik.pro/uploads/posts/2022-01/1643603130_12-papik-pro-p-rusgidro-logotip-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9" y="3305174"/>
            <a:ext cx="2088232" cy="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mb-spb.com/images/novosti/STG-accre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0" y="4550997"/>
            <a:ext cx="2783845" cy="7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0" y="1268760"/>
            <a:ext cx="9144000" cy="432048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608512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ВЛ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Калининская АЭС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Грибово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Протяженностью 250 км.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Предназначена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повышения надежности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энергоснабжения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крупных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потребителей Центрального региона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РФ.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проекте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применены инновационные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технологии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части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светоограждения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ВЛ 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применением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светоограждающих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конструкций,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питание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которых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осуществляется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основе емкостного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отбора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фазных проводов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Ленинградская АЭС-2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Пулковская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Южная.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Обеспечение надежности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электроснабжения перспективного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района Санкт-Петербурга,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включая аэропорт Пулково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en-US" sz="2400" dirty="0" smtClean="0"/>
              <a:t>     </a:t>
            </a:r>
            <a:endParaRPr lang="ru-RU" sz="2400" dirty="0" smtClean="0"/>
          </a:p>
        </p:txBody>
      </p:sp>
      <p:pic>
        <p:nvPicPr>
          <p:cNvPr id="4" name="Рисунок 3" descr="100_89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3838" y="2276873"/>
            <a:ext cx="3588642" cy="280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608512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ВЛ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330 ПС 330/110/35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Лоухи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Путкинская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ГЭС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ОРУ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Ондской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ГЭС.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Третий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этап строительства объектов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Северного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транзита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Обеспечивает транзит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мощности,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выдаваемой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Кольской АЭС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Северо-Западный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регион.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Энергия 3, 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Пошехонье –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Череповец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 и 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Первомайская 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захо-дами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ПС 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Белозерская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Этап реализации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схемы выдачи мощности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Калининской АЭС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Обеспечивает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надежное энергоснабжение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крупных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энергопотребителей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Центрального региона РФ.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1268760"/>
            <a:ext cx="9144000" cy="432048"/>
          </a:xfrm>
        </p:spPr>
        <p:txBody>
          <a:bodyPr/>
          <a:lstStyle/>
          <a:p>
            <a:pPr marL="715963" algn="l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27651" name="Рисунок 4" descr="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2204864"/>
            <a:ext cx="3708400" cy="246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EDF7A-BADA-480A-A641-A4D660100C4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sz="half" idx="1"/>
          </p:nvPr>
        </p:nvSpPr>
        <p:spPr>
          <a:xfrm>
            <a:off x="0" y="1700808"/>
            <a:ext cx="9143999" cy="4608511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ВЛ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Енисей с заходами ВЛ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220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Кольская АЭС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Княжегубская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ГЭС –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330/110/35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Лоухи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Путкинская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ГЭС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Ондской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ГЭС.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Калининская АЭС – Череповец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750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Череповецкая.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Белоярская АЭС-2 –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Исетью.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Исеть с заходами 220, 500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460375" indent="0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None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Заголовок 1"/>
          <p:cNvSpPr>
            <a:spLocks/>
          </p:cNvSpPr>
          <p:nvPr/>
        </p:nvSpPr>
        <p:spPr bwMode="auto">
          <a:xfrm>
            <a:off x="0" y="1268761"/>
            <a:ext cx="91440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15963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29700" name="Рисунок 4" descr="1_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276872"/>
            <a:ext cx="381642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D2725-115C-4BED-9707-1B7385E0E65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sz="half" idx="1"/>
          </p:nvPr>
        </p:nvSpPr>
        <p:spPr>
          <a:xfrm>
            <a:off x="0" y="1700808"/>
            <a:ext cx="9144000" cy="4608512"/>
          </a:xfrm>
        </p:spPr>
        <p:txBody>
          <a:bodyPr/>
          <a:lstStyle/>
          <a:p>
            <a:pPr marL="365760" indent="-256032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Проектирование ВЛ</a:t>
            </a: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Балти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Ленинградская (заходы на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Кингисепская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Грибово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Победа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ЛЭП 110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Победа -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Старицкий цементный завод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реконструкцией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Победа.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330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Псков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Лужская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Харанорская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ГРЭС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Быстринская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Быстринская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реконструкцией ОРУ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Харанорской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ГРЭС.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715963" indent="-255588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Усть-Илимская ГЭС - Усть-Кут №2 с реконструкцией ПС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Усть-Кут и ОРУ 500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220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Усть-Илимской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ГЭС.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Заголовок 1"/>
          <p:cNvSpPr>
            <a:spLocks/>
          </p:cNvSpPr>
          <p:nvPr/>
        </p:nvSpPr>
        <p:spPr bwMode="auto">
          <a:xfrm>
            <a:off x="0" y="1268761"/>
            <a:ext cx="91440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15963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Ключевые проекты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3600400" cy="260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D2725-115C-4BED-9707-1B7385E0E65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9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6898</TotalTime>
  <Words>771</Words>
  <Application>Microsoft Office PowerPoint</Application>
  <PresentationFormat>Экран (4:3)</PresentationFormat>
  <Paragraphs>233</Paragraphs>
  <Slides>32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Комплексные услуги в области проектирования энергетических объектов</vt:lpstr>
      <vt:lpstr>О компании</vt:lpstr>
      <vt:lpstr>Основные направления деятельности</vt:lpstr>
      <vt:lpstr>География деятельности</vt:lpstr>
      <vt:lpstr>Наши основные стратегические партнеры</vt:lpstr>
      <vt:lpstr>Ключевые проекты</vt:lpstr>
      <vt:lpstr>Ключевые проекты</vt:lpstr>
      <vt:lpstr>Презентация PowerPoint</vt:lpstr>
      <vt:lpstr>Презентация PowerPoint</vt:lpstr>
      <vt:lpstr>Ключевые проекты</vt:lpstr>
      <vt:lpstr>Ключевые проекты</vt:lpstr>
      <vt:lpstr>Ключевые проекты</vt:lpstr>
      <vt:lpstr>Ключевые проекты</vt:lpstr>
      <vt:lpstr>Ключевые проекты</vt:lpstr>
      <vt:lpstr>Ключевые проекты</vt:lpstr>
      <vt:lpstr>Презентация PowerPoint</vt:lpstr>
      <vt:lpstr>Ключевые проекты</vt:lpstr>
      <vt:lpstr>Ключевые проекты</vt:lpstr>
      <vt:lpstr>Ключевые проекты</vt:lpstr>
      <vt:lpstr>Ключевые проекты</vt:lpstr>
      <vt:lpstr>Ключевые проекты</vt:lpstr>
      <vt:lpstr>Ключевые проекты</vt:lpstr>
      <vt:lpstr>НИОКР</vt:lpstr>
      <vt:lpstr>Проектирование энергообъектов в Средней Азии</vt:lpstr>
      <vt:lpstr>Использование современных информационных технологий</vt:lpstr>
      <vt:lpstr>Использование современных информационных технологий</vt:lpstr>
      <vt:lpstr>Использование современных информационных технологий</vt:lpstr>
      <vt:lpstr>Компания будущего</vt:lpstr>
      <vt:lpstr>Свидетельства СРО</vt:lpstr>
      <vt:lpstr>Презентация PowerPoint</vt:lpstr>
      <vt:lpstr>Методология и этика ведения бизнеса</vt:lpstr>
      <vt:lpstr> Россия, 191167, Санкт-Петербург,   пл. Александра Невского, д.2, лит.Б   Тел. 494-00-99  факс 494-00-88  office@rosproject.com www.rosproject.com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Максим А. Павлов</cp:lastModifiedBy>
  <cp:revision>262</cp:revision>
  <cp:lastPrinted>2023-03-06T15:21:27Z</cp:lastPrinted>
  <dcterms:created xsi:type="dcterms:W3CDTF">2011-07-21T06:26:17Z</dcterms:created>
  <dcterms:modified xsi:type="dcterms:W3CDTF">2023-05-15T11:07:34Z</dcterms:modified>
</cp:coreProperties>
</file>